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4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9A5"/>
    <a:srgbClr val="9AA4C7"/>
    <a:srgbClr val="8F9AC1"/>
    <a:srgbClr val="8FC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C0B46-EAA8-41CB-9357-21D1CE85E804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6558D-E4B8-48F0-B3FF-EE295F0740B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844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iatech.at/ISFO202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EF706-D9CA-4F07-BC3B-6A63D0326BE5}" type="datetime1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4th International Symposium on Freeway and Tollway Operations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0" y="4127863"/>
            <a:ext cx="12192000" cy="2155371"/>
          </a:xfrm>
          <a:prstGeom prst="rect">
            <a:avLst/>
          </a:prstGeom>
          <a:solidFill>
            <a:srgbClr val="3559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r Verbinder 8"/>
          <p:cNvCxnSpPr/>
          <p:nvPr/>
        </p:nvCxnSpPr>
        <p:spPr>
          <a:xfrm>
            <a:off x="0" y="4258491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0" y="6109062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63" y="4485354"/>
            <a:ext cx="3300485" cy="14495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74738" y="4331607"/>
            <a:ext cx="7772399" cy="1202689"/>
          </a:xfrm>
        </p:spPr>
        <p:txBody>
          <a:bodyPr anchor="ctr"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174738" y="5534296"/>
            <a:ext cx="7772400" cy="438241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 smtClean="0"/>
              <a:t>name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1353800" y="6447506"/>
            <a:ext cx="7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de-AT" sz="10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ASFINAG</a:t>
            </a:r>
            <a:endParaRPr lang="de-A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4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6857967" cy="11290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060C-F08D-4ECD-B181-369EFE226500}" type="datetime1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423993" y="-8733"/>
            <a:ext cx="1469346" cy="6866734"/>
            <a:chOff x="8363963" y="6440"/>
            <a:chExt cx="2155371" cy="6858000"/>
          </a:xfrm>
        </p:grpSpPr>
        <p:sp>
          <p:nvSpPr>
            <p:cNvPr id="9" name="Rechteck 8"/>
            <p:cNvSpPr/>
            <p:nvPr userDrawn="1"/>
          </p:nvSpPr>
          <p:spPr>
            <a:xfrm rot="5400000">
              <a:off x="6012649" y="2357754"/>
              <a:ext cx="6858000" cy="2155371"/>
            </a:xfrm>
            <a:prstGeom prst="rect">
              <a:avLst/>
            </a:prstGeom>
            <a:solidFill>
              <a:srgbClr val="3559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0" name="Gerader Verbinder 9"/>
            <p:cNvCxnSpPr/>
            <p:nvPr userDrawn="1"/>
          </p:nvCxnSpPr>
          <p:spPr>
            <a:xfrm rot="5400000">
              <a:off x="6959707" y="3435440"/>
              <a:ext cx="685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 userDrawn="1"/>
          </p:nvCxnSpPr>
          <p:spPr>
            <a:xfrm rot="5400000">
              <a:off x="5060799" y="3435440"/>
              <a:ext cx="685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7856376" y="987425"/>
            <a:ext cx="3499012" cy="4873625"/>
          </a:xfr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err="1" smtClean="0"/>
              <a:t>picture</a:t>
            </a:r>
            <a:endParaRPr lang="de-AT" dirty="0"/>
          </a:p>
        </p:txBody>
      </p:sp>
      <p:cxnSp>
        <p:nvCxnSpPr>
          <p:cNvPr id="12" name="Gerader Verbinder 11"/>
          <p:cNvCxnSpPr/>
          <p:nvPr/>
        </p:nvCxnSpPr>
        <p:spPr>
          <a:xfrm flipH="1">
            <a:off x="5385612" y="979487"/>
            <a:ext cx="152233" cy="48815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/>
          <p:cNvSpPr>
            <a:spLocks noGrp="1"/>
          </p:cNvSpPr>
          <p:nvPr>
            <p:ph idx="13" hasCustomPrompt="1"/>
          </p:nvPr>
        </p:nvSpPr>
        <p:spPr>
          <a:xfrm>
            <a:off x="838200" y="1716833"/>
            <a:ext cx="6859555" cy="45668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C54052-A5A7-448F-B8EE-12DB80CEC09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859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 rot="5400000">
            <a:off x="7982327" y="2831758"/>
            <a:ext cx="6858002" cy="1194486"/>
          </a:xfrm>
          <a:prstGeom prst="rect">
            <a:avLst/>
          </a:prstGeom>
          <a:solidFill>
            <a:srgbClr val="3559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11907537" y="0"/>
            <a:ext cx="0" cy="6858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10915763" y="0"/>
            <a:ext cx="0" cy="6858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6929928" cy="11588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0250" y="1540474"/>
            <a:ext cx="3435998" cy="64770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31804" y="2211730"/>
            <a:ext cx="3434444" cy="38512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0590-61AE-4E3B-A0D6-7375F3E7C577}" type="datetime1">
              <a:rPr lang="de-AT" smtClean="0"/>
              <a:t>03.02.2023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8050368" y="823913"/>
            <a:ext cx="3553207" cy="5087490"/>
          </a:xfrm>
          <a:ln w="76200">
            <a:solidFill>
              <a:schemeClr val="bg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picture</a:t>
            </a:r>
            <a:endParaRPr lang="de-AT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318300" y="1542402"/>
            <a:ext cx="3451416" cy="64770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17" hasCustomPrompt="1"/>
          </p:nvPr>
        </p:nvSpPr>
        <p:spPr>
          <a:xfrm>
            <a:off x="4318300" y="2218809"/>
            <a:ext cx="3458531" cy="38512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C54052-A5A7-448F-B8EE-12DB80CEC09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564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0" y="1284640"/>
            <a:ext cx="12196293" cy="982737"/>
            <a:chOff x="0" y="1026367"/>
            <a:chExt cx="12196293" cy="982737"/>
          </a:xfrm>
        </p:grpSpPr>
        <p:sp>
          <p:nvSpPr>
            <p:cNvPr id="6" name="Rechteck 5"/>
            <p:cNvSpPr/>
            <p:nvPr userDrawn="1"/>
          </p:nvSpPr>
          <p:spPr>
            <a:xfrm>
              <a:off x="0" y="1026367"/>
              <a:ext cx="12196293" cy="982737"/>
            </a:xfrm>
            <a:prstGeom prst="rect">
              <a:avLst/>
            </a:prstGeom>
            <a:solidFill>
              <a:srgbClr val="3559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Gerader Verbinder 6"/>
            <p:cNvCxnSpPr/>
            <p:nvPr userDrawn="1"/>
          </p:nvCxnSpPr>
          <p:spPr>
            <a:xfrm>
              <a:off x="0" y="1097997"/>
              <a:ext cx="1219629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 userDrawn="1"/>
          </p:nvCxnSpPr>
          <p:spPr>
            <a:xfrm>
              <a:off x="0" y="1925913"/>
              <a:ext cx="1219629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Bildplatzhalter 9"/>
          <p:cNvSpPr>
            <a:spLocks noGrp="1"/>
          </p:cNvSpPr>
          <p:nvPr>
            <p:ph type="pic" sz="quarter" idx="19" hasCustomPrompt="1"/>
          </p:nvPr>
        </p:nvSpPr>
        <p:spPr>
          <a:xfrm>
            <a:off x="8002555" y="320019"/>
            <a:ext cx="3351245" cy="222782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picture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3422-63AF-43A9-9B90-B40E77A3730E}" type="datetime1">
              <a:rPr lang="de-AT" smtClean="0"/>
              <a:t>03.02.2023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838199" y="333119"/>
            <a:ext cx="3351245" cy="222782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picture</a:t>
            </a:r>
            <a:endParaRPr lang="de-AT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420377" y="320018"/>
            <a:ext cx="3351245" cy="222782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picture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695215"/>
            <a:ext cx="3351244" cy="35288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420378" y="2694240"/>
            <a:ext cx="3351244" cy="35288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002556" y="2694240"/>
            <a:ext cx="3351244" cy="35288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170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814538" y="460646"/>
            <a:ext cx="10539262" cy="3041779"/>
            <a:chOff x="0" y="0"/>
            <a:chExt cx="12192000" cy="2155371"/>
          </a:xfrm>
        </p:grpSpPr>
        <p:sp>
          <p:nvSpPr>
            <p:cNvPr id="7" name="Rechteck 6"/>
            <p:cNvSpPr/>
            <p:nvPr userDrawn="1"/>
          </p:nvSpPr>
          <p:spPr>
            <a:xfrm>
              <a:off x="0" y="0"/>
              <a:ext cx="12192000" cy="2155371"/>
            </a:xfrm>
            <a:prstGeom prst="rect">
              <a:avLst/>
            </a:prstGeom>
            <a:solidFill>
              <a:srgbClr val="3559A5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9" name="Gerader Verbinder 8"/>
            <p:cNvCxnSpPr/>
            <p:nvPr userDrawn="1"/>
          </p:nvCxnSpPr>
          <p:spPr>
            <a:xfrm>
              <a:off x="0" y="1981199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 userDrawn="1"/>
          </p:nvCxnSpPr>
          <p:spPr>
            <a:xfrm>
              <a:off x="0" y="130628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04238" y="644995"/>
            <a:ext cx="5249562" cy="261162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picture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199" y="644995"/>
            <a:ext cx="5202238" cy="261162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357D-C8B8-4117-BD9D-78BDB9804358}" type="datetime1">
              <a:rPr lang="de-AT" smtClean="0"/>
              <a:t>03.02.2023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4th International Symposium on Freeway and Tollway Operations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14538" y="3686774"/>
            <a:ext cx="10539261" cy="25180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990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55E9-DB88-4B15-8725-FB83953DCAD9}" type="datetime1">
              <a:rPr lang="de-AT" smtClean="0"/>
              <a:t>03.02.2023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4th International Symposium on Freeway and Tollway Operations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648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5400000">
            <a:off x="1020026" y="2917659"/>
            <a:ext cx="6858002" cy="1022683"/>
          </a:xfrm>
          <a:prstGeom prst="rect">
            <a:avLst/>
          </a:prstGeom>
          <a:solidFill>
            <a:srgbClr val="3559A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r Verbinder 7"/>
          <p:cNvCxnSpPr/>
          <p:nvPr userDrawn="1"/>
        </p:nvCxnSpPr>
        <p:spPr>
          <a:xfrm rot="5400000">
            <a:off x="1427718" y="3429001"/>
            <a:ext cx="6858002" cy="0"/>
          </a:xfrm>
          <a:prstGeom prst="line">
            <a:avLst/>
          </a:prstGeom>
          <a:solidFill>
            <a:srgbClr val="3559A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 rot="5400000">
            <a:off x="609599" y="3428999"/>
            <a:ext cx="6858002" cy="0"/>
          </a:xfrm>
          <a:prstGeom prst="line">
            <a:avLst/>
          </a:prstGeom>
          <a:solidFill>
            <a:srgbClr val="3559A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8F9D-D2AF-488F-8A0E-5D2C1D6087D2}" type="datetime1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4th Internatio</a:t>
            </a:r>
            <a:r>
              <a:rPr lang="en-US" dirty="0" smtClean="0"/>
              <a:t>nal Symposium on Freeway and Tollway Operations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72" y="628256"/>
            <a:ext cx="3966694" cy="531040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cxnSp>
        <p:nvCxnSpPr>
          <p:cNvPr id="19" name="Gerader Verbinder 18"/>
          <p:cNvCxnSpPr/>
          <p:nvPr userDrawn="1"/>
        </p:nvCxnSpPr>
        <p:spPr>
          <a:xfrm>
            <a:off x="5202882" y="1954685"/>
            <a:ext cx="6150918" cy="0"/>
          </a:xfrm>
          <a:prstGeom prst="line">
            <a:avLst/>
          </a:prstGeom>
          <a:ln w="28575">
            <a:solidFill>
              <a:srgbClr val="3559A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 userDrawn="1"/>
        </p:nvSpPr>
        <p:spPr>
          <a:xfrm>
            <a:off x="5202882" y="2637708"/>
            <a:ext cx="61509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TOPICS: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Innovative </a:t>
            </a:r>
            <a:r>
              <a:rPr lang="de-DE" sz="2000" dirty="0" err="1" smtClean="0">
                <a:solidFill>
                  <a:srgbClr val="000000"/>
                </a:solidFill>
              </a:rPr>
              <a:t>Financing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Build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Operate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Motorways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0000"/>
                </a:solidFill>
              </a:rPr>
              <a:t>Governance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Organizational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Challenges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Managing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Analyzing</a:t>
            </a:r>
            <a:r>
              <a:rPr lang="de-DE" sz="2000" dirty="0" smtClean="0">
                <a:solidFill>
                  <a:srgbClr val="000000"/>
                </a:solidFill>
              </a:rPr>
              <a:t> Operational </a:t>
            </a:r>
            <a:r>
              <a:rPr lang="de-DE" sz="2000" dirty="0" err="1" smtClean="0">
                <a:solidFill>
                  <a:srgbClr val="000000"/>
                </a:solidFill>
              </a:rPr>
              <a:t>Strategies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Performance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Next Generation </a:t>
            </a:r>
            <a:r>
              <a:rPr lang="de-DE" sz="2000" dirty="0" err="1" smtClean="0">
                <a:solidFill>
                  <a:srgbClr val="000000"/>
                </a:solidFill>
              </a:rPr>
              <a:t>of</a:t>
            </a:r>
            <a:r>
              <a:rPr lang="de-DE" sz="2000" dirty="0" smtClean="0">
                <a:solidFill>
                  <a:srgbClr val="000000"/>
                </a:solidFill>
              </a:rPr>
              <a:t> Traffic Management Systems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Services</a:t>
            </a:r>
            <a:endParaRPr lang="de-AT" sz="2000" dirty="0" smtClean="0">
              <a:solidFill>
                <a:srgbClr val="000000"/>
              </a:solidFill>
            </a:endParaRPr>
          </a:p>
          <a:p>
            <a:endParaRPr lang="de-AT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327756" y="5704267"/>
            <a:ext cx="16169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de-AT" sz="7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700" b="0" i="0" kern="1200" baseline="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AustriaTech</a:t>
            </a:r>
            <a:r>
              <a:rPr lang="de-AT" sz="7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/ Philipp</a:t>
            </a:r>
            <a:r>
              <a:rPr lang="de-AT" sz="7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Wieser</a:t>
            </a:r>
            <a:r>
              <a:rPr lang="de-AT" sz="7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AT" sz="7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5202882" y="5066415"/>
            <a:ext cx="615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&gt;&gt;&gt;</a:t>
            </a:r>
            <a:r>
              <a:rPr lang="de-AT" sz="2400" baseline="0" dirty="0" smtClean="0"/>
              <a:t> </a:t>
            </a:r>
            <a:r>
              <a:rPr lang="de-AT" sz="2400" dirty="0" smtClean="0">
                <a:hlinkClick r:id="rId3"/>
              </a:rPr>
              <a:t>www.austriatech.at/ISFO2023</a:t>
            </a:r>
            <a:r>
              <a:rPr lang="de-AT" sz="2400" dirty="0" smtClean="0"/>
              <a:t> &lt;&lt;&lt;</a:t>
            </a:r>
            <a:endParaRPr lang="de-AT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495504" y="1976996"/>
            <a:ext cx="406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26-30 June 2023 | Vienna</a:t>
            </a:r>
            <a:endParaRPr lang="de-AT" sz="2800" b="1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5202883" y="829241"/>
            <a:ext cx="6354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 dirty="0" smtClean="0">
                <a:solidFill>
                  <a:srgbClr val="8FC0FF"/>
                </a:solidFill>
              </a:rPr>
              <a:t>ISFO 2023: Innovation </a:t>
            </a:r>
            <a:r>
              <a:rPr lang="de-AT" sz="3000" dirty="0" err="1" smtClean="0">
                <a:solidFill>
                  <a:srgbClr val="8FC0FF"/>
                </a:solidFill>
              </a:rPr>
              <a:t>Advances</a:t>
            </a:r>
            <a:r>
              <a:rPr lang="de-AT" sz="3000" dirty="0" smtClean="0">
                <a:solidFill>
                  <a:srgbClr val="8FC0FF"/>
                </a:solidFill>
              </a:rPr>
              <a:t> </a:t>
            </a:r>
            <a:r>
              <a:rPr lang="de-AT" sz="3000" dirty="0" err="1" smtClean="0">
                <a:solidFill>
                  <a:srgbClr val="8FC0FF"/>
                </a:solidFill>
              </a:rPr>
              <a:t>Towards</a:t>
            </a:r>
            <a:r>
              <a:rPr lang="de-AT" sz="3000" dirty="0" smtClean="0">
                <a:solidFill>
                  <a:srgbClr val="8FC0FF"/>
                </a:solidFill>
              </a:rPr>
              <a:t> </a:t>
            </a:r>
            <a:r>
              <a:rPr lang="de-AT" sz="3000" dirty="0" err="1" smtClean="0">
                <a:solidFill>
                  <a:srgbClr val="8FC0FF"/>
                </a:solidFill>
              </a:rPr>
              <a:t>the</a:t>
            </a:r>
            <a:r>
              <a:rPr lang="de-AT" sz="3000" dirty="0" smtClean="0">
                <a:solidFill>
                  <a:srgbClr val="8FC0FF"/>
                </a:solidFill>
              </a:rPr>
              <a:t> Future </a:t>
            </a:r>
            <a:r>
              <a:rPr lang="de-AT" sz="3000" dirty="0" err="1" smtClean="0">
                <a:solidFill>
                  <a:srgbClr val="8FC0FF"/>
                </a:solidFill>
              </a:rPr>
              <a:t>of</a:t>
            </a:r>
            <a:r>
              <a:rPr lang="de-AT" sz="3000" dirty="0" smtClean="0">
                <a:solidFill>
                  <a:srgbClr val="8FC0FF"/>
                </a:solidFill>
              </a:rPr>
              <a:t> Managing Traffic</a:t>
            </a:r>
            <a:endParaRPr lang="de-AT" sz="3000" dirty="0">
              <a:solidFill>
                <a:srgbClr val="8FC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6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t and 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560B-B9C2-4C80-8947-7990FF5359A9}" type="datetime1">
              <a:rPr lang="de-AT" smtClean="0"/>
              <a:t>03.02.2023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4th </a:t>
            </a:r>
            <a:r>
              <a:rPr lang="en-US" dirty="0" smtClean="0">
                <a:solidFill>
                  <a:srgbClr val="9AA4C7"/>
                </a:solidFill>
              </a:rPr>
              <a:t>International S</a:t>
            </a:r>
            <a:r>
              <a:rPr lang="en-US" dirty="0" smtClean="0"/>
              <a:t>ymposium on Freeway and Tollway Operations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63" y="376626"/>
            <a:ext cx="11356871" cy="56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9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49894" y="1709738"/>
            <a:ext cx="8697556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49894" y="4589463"/>
            <a:ext cx="86975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64986" y="6356349"/>
            <a:ext cx="4226388" cy="365125"/>
          </a:xfrm>
        </p:spPr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032032" y="6356349"/>
            <a:ext cx="2321767" cy="365125"/>
          </a:xfrm>
        </p:spPr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 rot="5400000">
            <a:off x="-1961090" y="2592253"/>
            <a:ext cx="6861153" cy="1670348"/>
          </a:xfrm>
          <a:prstGeom prst="rect">
            <a:avLst/>
          </a:prstGeom>
          <a:solidFill>
            <a:srgbClr val="3559A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r Verbinder 7"/>
          <p:cNvCxnSpPr/>
          <p:nvPr userDrawn="1"/>
        </p:nvCxnSpPr>
        <p:spPr>
          <a:xfrm rot="5400000">
            <a:off x="-1243693" y="3427423"/>
            <a:ext cx="6861153" cy="0"/>
          </a:xfrm>
          <a:prstGeom prst="line">
            <a:avLst/>
          </a:prstGeom>
          <a:solidFill>
            <a:srgbClr val="3559A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 rot="5400000">
            <a:off x="-2696746" y="3427425"/>
            <a:ext cx="6861153" cy="0"/>
          </a:xfrm>
          <a:prstGeom prst="line">
            <a:avLst/>
          </a:prstGeom>
          <a:solidFill>
            <a:srgbClr val="3559A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49894" y="6358550"/>
            <a:ext cx="1674434" cy="365125"/>
          </a:xfrm>
        </p:spPr>
        <p:txBody>
          <a:bodyPr/>
          <a:lstStyle/>
          <a:p>
            <a:fld id="{476D0D20-1044-4E53-8779-F678F0094248}" type="datetime1">
              <a:rPr lang="de-AT" smtClean="0"/>
              <a:t>03.02.2023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35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5400000">
            <a:off x="1020026" y="2917659"/>
            <a:ext cx="6858002" cy="1022683"/>
          </a:xfrm>
          <a:prstGeom prst="rect">
            <a:avLst/>
          </a:prstGeom>
          <a:solidFill>
            <a:srgbClr val="3559A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r Verbinder 7"/>
          <p:cNvCxnSpPr/>
          <p:nvPr userDrawn="1"/>
        </p:nvCxnSpPr>
        <p:spPr>
          <a:xfrm rot="5400000">
            <a:off x="1427718" y="3429001"/>
            <a:ext cx="6858002" cy="0"/>
          </a:xfrm>
          <a:prstGeom prst="line">
            <a:avLst/>
          </a:prstGeom>
          <a:solidFill>
            <a:srgbClr val="3559A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 rot="5400000">
            <a:off x="609599" y="3428999"/>
            <a:ext cx="6858002" cy="0"/>
          </a:xfrm>
          <a:prstGeom prst="line">
            <a:avLst/>
          </a:prstGeom>
          <a:solidFill>
            <a:srgbClr val="3559A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02882" y="624506"/>
            <a:ext cx="6150918" cy="1325563"/>
          </a:xfrm>
        </p:spPr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02882" y="2156464"/>
            <a:ext cx="6150918" cy="37870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678-4305-4202-ABE3-4BAC889DFC6D}" type="datetime1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4th Internatio</a:t>
            </a:r>
            <a:r>
              <a:rPr lang="en-US" dirty="0" smtClean="0"/>
              <a:t>nal Symposium on Freeway and Tollway Operations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330973" y="624506"/>
            <a:ext cx="3952875" cy="5319054"/>
          </a:xfrm>
          <a:ln w="76200">
            <a:solidFill>
              <a:schemeClr val="bg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picture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845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0" y="303977"/>
            <a:ext cx="12192000" cy="1325563"/>
            <a:chOff x="0" y="0"/>
            <a:chExt cx="12192000" cy="2155371"/>
          </a:xfrm>
          <a:solidFill>
            <a:srgbClr val="3559A5">
              <a:alpha val="50196"/>
            </a:srgbClr>
          </a:solidFill>
        </p:grpSpPr>
        <p:sp>
          <p:nvSpPr>
            <p:cNvPr id="7" name="Rechteck 6"/>
            <p:cNvSpPr/>
            <p:nvPr userDrawn="1"/>
          </p:nvSpPr>
          <p:spPr>
            <a:xfrm>
              <a:off x="0" y="0"/>
              <a:ext cx="12192000" cy="215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8" name="Gerader Verbinder 7"/>
            <p:cNvCxnSpPr/>
            <p:nvPr userDrawn="1"/>
          </p:nvCxnSpPr>
          <p:spPr>
            <a:xfrm>
              <a:off x="0" y="130628"/>
              <a:ext cx="12192000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 userDrawn="1"/>
          </p:nvCxnSpPr>
          <p:spPr>
            <a:xfrm>
              <a:off x="0" y="1981199"/>
              <a:ext cx="12192000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03977"/>
            <a:ext cx="10515600" cy="132556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1709876"/>
            <a:ext cx="10515600" cy="45393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E332-661F-48D7-B7E3-BB062A88BDB2}" type="datetime1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77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l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709877"/>
            <a:ext cx="5181600" cy="45393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085B-C49F-4FA6-922C-DBA335EFB2DB}" type="datetime1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0" y="303977"/>
            <a:ext cx="12192000" cy="1325563"/>
            <a:chOff x="0" y="98850"/>
            <a:chExt cx="12192000" cy="1779373"/>
          </a:xfrm>
        </p:grpSpPr>
        <p:sp>
          <p:nvSpPr>
            <p:cNvPr id="13" name="Rechteck 12"/>
            <p:cNvSpPr/>
            <p:nvPr userDrawn="1"/>
          </p:nvSpPr>
          <p:spPr>
            <a:xfrm>
              <a:off x="0" y="98850"/>
              <a:ext cx="12192000" cy="1779373"/>
            </a:xfrm>
            <a:prstGeom prst="rect">
              <a:avLst/>
            </a:prstGeom>
            <a:solidFill>
              <a:srgbClr val="3559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Gerader Verbinder 13"/>
            <p:cNvCxnSpPr/>
            <p:nvPr userDrawn="1"/>
          </p:nvCxnSpPr>
          <p:spPr>
            <a:xfrm>
              <a:off x="0" y="206690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 userDrawn="1"/>
          </p:nvCxnSpPr>
          <p:spPr>
            <a:xfrm>
              <a:off x="0" y="1734435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303977"/>
            <a:ext cx="10515600" cy="132556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17" name="Inhaltsplatzhalter 2"/>
          <p:cNvSpPr>
            <a:spLocks noGrp="1"/>
          </p:cNvSpPr>
          <p:nvPr userDrawn="1">
            <p:ph sz="half" idx="13" hasCustomPrompt="1"/>
          </p:nvPr>
        </p:nvSpPr>
        <p:spPr>
          <a:xfrm>
            <a:off x="6172200" y="1709876"/>
            <a:ext cx="5181600" cy="45393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460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and text with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53097" y="-1"/>
            <a:ext cx="1390261" cy="6858001"/>
            <a:chOff x="643811" y="0"/>
            <a:chExt cx="1390261" cy="6858001"/>
          </a:xfrm>
        </p:grpSpPr>
        <p:sp>
          <p:nvSpPr>
            <p:cNvPr id="9" name="Rechteck 8"/>
            <p:cNvSpPr/>
            <p:nvPr userDrawn="1"/>
          </p:nvSpPr>
          <p:spPr>
            <a:xfrm rot="5400000">
              <a:off x="-2090058" y="2733870"/>
              <a:ext cx="6858000" cy="1390261"/>
            </a:xfrm>
            <a:prstGeom prst="rect">
              <a:avLst/>
            </a:prstGeom>
            <a:solidFill>
              <a:srgbClr val="3559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0" name="Gerader Verbinder 9"/>
            <p:cNvCxnSpPr/>
            <p:nvPr userDrawn="1"/>
          </p:nvCxnSpPr>
          <p:spPr>
            <a:xfrm rot="5400000">
              <a:off x="-1467566" y="3429000"/>
              <a:ext cx="685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 userDrawn="1"/>
          </p:nvCxnSpPr>
          <p:spPr>
            <a:xfrm rot="5400000">
              <a:off x="-2713105" y="3429001"/>
              <a:ext cx="685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32777" y="457200"/>
            <a:ext cx="9710610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60237" y="1707502"/>
            <a:ext cx="7595151" cy="41535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532777" y="1707502"/>
            <a:ext cx="2048623" cy="4153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err="1" smtClean="0"/>
              <a:t>information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32776" y="6356350"/>
            <a:ext cx="2632788" cy="365125"/>
          </a:xfrm>
        </p:spPr>
        <p:txBody>
          <a:bodyPr/>
          <a:lstStyle/>
          <a:p>
            <a:fld id="{0D32639B-3B80-403A-8D99-A4EC2D6F547A}" type="datetime1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210272" y="6356350"/>
            <a:ext cx="4355619" cy="365125"/>
          </a:xfrm>
        </p:spPr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780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303977"/>
            <a:ext cx="10515600" cy="59119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0" y="6249233"/>
            <a:ext cx="12192000" cy="608768"/>
            <a:chOff x="0" y="0"/>
            <a:chExt cx="12192000" cy="2155371"/>
          </a:xfrm>
          <a:solidFill>
            <a:srgbClr val="3559A5">
              <a:alpha val="50196"/>
            </a:srgbClr>
          </a:solidFill>
        </p:grpSpPr>
        <p:sp>
          <p:nvSpPr>
            <p:cNvPr id="7" name="Rechteck 6"/>
            <p:cNvSpPr/>
            <p:nvPr userDrawn="1"/>
          </p:nvSpPr>
          <p:spPr>
            <a:xfrm>
              <a:off x="0" y="0"/>
              <a:ext cx="12192000" cy="215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8" name="Gerader Verbinder 7"/>
            <p:cNvCxnSpPr/>
            <p:nvPr userDrawn="1"/>
          </p:nvCxnSpPr>
          <p:spPr>
            <a:xfrm>
              <a:off x="0" y="130628"/>
              <a:ext cx="12192000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 userDrawn="1"/>
          </p:nvCxnSpPr>
          <p:spPr>
            <a:xfrm>
              <a:off x="0" y="1981199"/>
              <a:ext cx="12192000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2EB9C1-FC43-4C37-85AB-B725D66DA17F}" type="datetime1">
              <a:rPr lang="de-AT" smtClean="0"/>
              <a:pPr/>
              <a:t>03.02.2023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4th International Symposium on Freeway and Tollway Operations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C54052-A5A7-448F-B8EE-12DB80CEC09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965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dirty="0" err="1" smtClean="0"/>
              <a:t>text</a:t>
            </a:r>
            <a:endParaRPr lang="de-DE" dirty="0" smtClean="0"/>
          </a:p>
          <a:p>
            <a:pPr lvl="3"/>
            <a:r>
              <a:rPr lang="de-DE" dirty="0" err="1" smtClean="0"/>
              <a:t>text</a:t>
            </a:r>
            <a:endParaRPr lang="de-DE" dirty="0" smtClean="0"/>
          </a:p>
          <a:p>
            <a:pPr lvl="4"/>
            <a:r>
              <a:rPr lang="de-DE" dirty="0" err="1" smtClean="0"/>
              <a:t>text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55E9-DB88-4B15-8725-FB83953DCAD9}" type="datetime1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67548" y="6356350"/>
            <a:ext cx="4256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smtClean="0">
                <a:solidFill>
                  <a:srgbClr val="8FC0FF"/>
                </a:solidFill>
              </a:rPr>
              <a:t>4th International Symposium on Freeway and Tollway Operations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54052-A5A7-448F-B8EE-12DB80CEC09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76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4" r:id="rId4"/>
    <p:sldLayoutId id="2147483663" r:id="rId5"/>
    <p:sldLayoutId id="2147483662" r:id="rId6"/>
    <p:sldLayoutId id="2147483665" r:id="rId7"/>
    <p:sldLayoutId id="2147483669" r:id="rId8"/>
    <p:sldLayoutId id="2147483671" r:id="rId9"/>
    <p:sldLayoutId id="2147483670" r:id="rId10"/>
    <p:sldLayoutId id="2147483666" r:id="rId11"/>
    <p:sldLayoutId id="2147483668" r:id="rId12"/>
    <p:sldLayoutId id="2147483667" r:id="rId13"/>
    <p:sldLayoutId id="2147483675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FC0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iatech.at/ISFO202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C6BD-6ADB-4976-9BA8-521ADABF8959}" type="datetime1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19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060C-F08D-4ECD-B181-369EFE226500}" type="datetime1">
              <a:rPr lang="de-AT" smtClean="0"/>
              <a:t>03.02.2023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5" name="Bildplatzhalt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535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0590-61AE-4E3B-A0D6-7375F3E7C577}" type="datetime1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994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083E-F836-419B-AFEA-ABA1B65F8F4A}" type="datetime1">
              <a:rPr lang="de-AT" smtClean="0"/>
              <a:t>03.02.2023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410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5A4D-F129-425B-8FDF-B0CFB90B44E9}" type="datetime1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3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rot="5400000">
            <a:off x="1020026" y="2917659"/>
            <a:ext cx="6858002" cy="1022683"/>
          </a:xfrm>
          <a:prstGeom prst="rect">
            <a:avLst/>
          </a:prstGeom>
          <a:solidFill>
            <a:srgbClr val="3559A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7" name="Gerader Verbinder 16"/>
          <p:cNvCxnSpPr/>
          <p:nvPr/>
        </p:nvCxnSpPr>
        <p:spPr>
          <a:xfrm rot="5400000">
            <a:off x="609599" y="3428999"/>
            <a:ext cx="6858002" cy="0"/>
          </a:xfrm>
          <a:prstGeom prst="line">
            <a:avLst/>
          </a:prstGeom>
          <a:solidFill>
            <a:srgbClr val="3559A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72" y="628256"/>
            <a:ext cx="3966694" cy="531040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55E9-DB88-4B15-8725-FB83953DCAD9}" type="datetime1">
              <a:rPr lang="de-AT" smtClean="0"/>
              <a:t>03.02.2023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4th Internatio</a:t>
            </a:r>
            <a:r>
              <a:rPr lang="en-US" sz="1200" dirty="0" smtClean="0">
                <a:solidFill>
                  <a:srgbClr val="8F9AC1"/>
                </a:solidFill>
              </a:rPr>
              <a:t>nal Symposium on Freeway and Tollway Operations</a:t>
            </a:r>
            <a:endParaRPr lang="de-AT" dirty="0">
              <a:solidFill>
                <a:srgbClr val="8F9AC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2</a:t>
            </a:fld>
            <a:endParaRPr lang="de-AT"/>
          </a:p>
        </p:txBody>
      </p:sp>
      <p:cxnSp>
        <p:nvCxnSpPr>
          <p:cNvPr id="10" name="Gerader Verbinder 9"/>
          <p:cNvCxnSpPr/>
          <p:nvPr/>
        </p:nvCxnSpPr>
        <p:spPr>
          <a:xfrm>
            <a:off x="5202882" y="1954685"/>
            <a:ext cx="6150918" cy="0"/>
          </a:xfrm>
          <a:prstGeom prst="line">
            <a:avLst/>
          </a:prstGeom>
          <a:ln w="28575">
            <a:solidFill>
              <a:srgbClr val="3559A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202882" y="2637708"/>
            <a:ext cx="61509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TOPICS: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Innovative </a:t>
            </a:r>
            <a:r>
              <a:rPr lang="de-DE" sz="2000" dirty="0" err="1" smtClean="0">
                <a:solidFill>
                  <a:srgbClr val="000000"/>
                </a:solidFill>
              </a:rPr>
              <a:t>Financing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Build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Operate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Motorways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0000"/>
                </a:solidFill>
              </a:rPr>
              <a:t>Governance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Organizational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Challenges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Managing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Analyzing</a:t>
            </a:r>
            <a:r>
              <a:rPr lang="de-DE" sz="2000" dirty="0" smtClean="0">
                <a:solidFill>
                  <a:srgbClr val="000000"/>
                </a:solidFill>
              </a:rPr>
              <a:t> Operational </a:t>
            </a:r>
            <a:r>
              <a:rPr lang="de-DE" sz="2000" dirty="0" err="1" smtClean="0">
                <a:solidFill>
                  <a:srgbClr val="000000"/>
                </a:solidFill>
              </a:rPr>
              <a:t>Strategies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Performance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Next Generation </a:t>
            </a:r>
            <a:r>
              <a:rPr lang="de-DE" sz="2000" dirty="0" err="1" smtClean="0">
                <a:solidFill>
                  <a:srgbClr val="000000"/>
                </a:solidFill>
              </a:rPr>
              <a:t>of</a:t>
            </a:r>
            <a:r>
              <a:rPr lang="de-DE" sz="2000" dirty="0" smtClean="0">
                <a:solidFill>
                  <a:srgbClr val="000000"/>
                </a:solidFill>
              </a:rPr>
              <a:t> Traffic Management Systems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Services</a:t>
            </a:r>
            <a:endParaRPr lang="de-AT" sz="2000" dirty="0" smtClean="0">
              <a:solidFill>
                <a:srgbClr val="000000"/>
              </a:solidFill>
            </a:endParaRPr>
          </a:p>
          <a:p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5202882" y="5066415"/>
            <a:ext cx="615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&gt;&gt;&gt;</a:t>
            </a:r>
            <a:r>
              <a:rPr lang="de-AT" sz="2400" baseline="0" dirty="0" smtClean="0"/>
              <a:t> </a:t>
            </a:r>
            <a:r>
              <a:rPr lang="de-AT" sz="2400" dirty="0" smtClean="0">
                <a:hlinkClick r:id="rId3"/>
              </a:rPr>
              <a:t>www.austriatech.at/ISFO2023</a:t>
            </a:r>
            <a:r>
              <a:rPr lang="de-AT" sz="2400" dirty="0" smtClean="0"/>
              <a:t> &lt;&lt;&lt;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7495504" y="1976996"/>
            <a:ext cx="406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26-30 June 2023 | Vienna</a:t>
            </a:r>
            <a:endParaRPr lang="de-AT" sz="2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202883" y="829241"/>
            <a:ext cx="6354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 dirty="0" smtClean="0">
                <a:solidFill>
                  <a:srgbClr val="8FC0FF"/>
                </a:solidFill>
              </a:rPr>
              <a:t>ISFO 2023: Innovation </a:t>
            </a:r>
            <a:r>
              <a:rPr lang="de-AT" sz="3000" dirty="0" err="1" smtClean="0">
                <a:solidFill>
                  <a:srgbClr val="8FC0FF"/>
                </a:solidFill>
              </a:rPr>
              <a:t>Advances</a:t>
            </a:r>
            <a:r>
              <a:rPr lang="de-AT" sz="3000" dirty="0" smtClean="0">
                <a:solidFill>
                  <a:srgbClr val="8FC0FF"/>
                </a:solidFill>
              </a:rPr>
              <a:t> </a:t>
            </a:r>
            <a:r>
              <a:rPr lang="de-AT" sz="3000" dirty="0" err="1" smtClean="0">
                <a:solidFill>
                  <a:srgbClr val="8FC0FF"/>
                </a:solidFill>
              </a:rPr>
              <a:t>Towards</a:t>
            </a:r>
            <a:r>
              <a:rPr lang="de-AT" sz="3000" dirty="0" smtClean="0">
                <a:solidFill>
                  <a:srgbClr val="8FC0FF"/>
                </a:solidFill>
              </a:rPr>
              <a:t> </a:t>
            </a:r>
            <a:r>
              <a:rPr lang="de-AT" sz="3000" dirty="0" err="1" smtClean="0">
                <a:solidFill>
                  <a:srgbClr val="8FC0FF"/>
                </a:solidFill>
              </a:rPr>
              <a:t>the</a:t>
            </a:r>
            <a:r>
              <a:rPr lang="de-AT" sz="3000" dirty="0" smtClean="0">
                <a:solidFill>
                  <a:srgbClr val="8FC0FF"/>
                </a:solidFill>
              </a:rPr>
              <a:t> Future </a:t>
            </a:r>
            <a:r>
              <a:rPr lang="de-AT" sz="3000" dirty="0" err="1" smtClean="0">
                <a:solidFill>
                  <a:srgbClr val="8FC0FF"/>
                </a:solidFill>
              </a:rPr>
              <a:t>of</a:t>
            </a:r>
            <a:r>
              <a:rPr lang="de-AT" sz="3000" dirty="0" smtClean="0">
                <a:solidFill>
                  <a:srgbClr val="8FC0FF"/>
                </a:solidFill>
              </a:rPr>
              <a:t> Managing Traffic</a:t>
            </a:r>
            <a:endParaRPr lang="de-AT" sz="3000" dirty="0">
              <a:solidFill>
                <a:srgbClr val="8FC0FF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 rot="5400000">
            <a:off x="1427718" y="3429001"/>
            <a:ext cx="6858002" cy="0"/>
          </a:xfrm>
          <a:prstGeom prst="line">
            <a:avLst/>
          </a:prstGeom>
          <a:solidFill>
            <a:srgbClr val="3559A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27756" y="5704267"/>
            <a:ext cx="16169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de-AT" sz="7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700" b="0" i="0" kern="1200" baseline="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AustriaTech</a:t>
            </a:r>
            <a:r>
              <a:rPr lang="de-AT" sz="7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/ Philipp</a:t>
            </a:r>
            <a:r>
              <a:rPr lang="de-AT" sz="7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Wieser</a:t>
            </a:r>
            <a:r>
              <a:rPr lang="de-AT" sz="7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A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560B-B9C2-4C80-8947-7990FF5359A9}" type="datetime1">
              <a:rPr lang="de-AT" smtClean="0"/>
              <a:t>03.02.2023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</a:t>
            </a:r>
            <a:r>
              <a:rPr lang="en-US" smtClean="0">
                <a:solidFill>
                  <a:srgbClr val="9AA4C7"/>
                </a:solidFill>
              </a:rPr>
              <a:t>International S</a:t>
            </a:r>
            <a:r>
              <a:rPr lang="en-US" smtClean="0"/>
              <a:t>ymposium on Freeway and Tollway Operations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34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2E18-2094-4E10-BDF8-BDA49D358248}" type="datetime1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57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11-7F36-4E99-9AB0-32CFCD24CC25}" type="datetime1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4th Internatio</a:t>
            </a:r>
            <a:r>
              <a:rPr lang="en-US" dirty="0" smtClean="0"/>
              <a:t>nal Symposium on Freeway and Tollway Operations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2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D8B7-2655-4D40-AF79-1765895106EC}" type="datetime1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7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681-A796-42BB-B009-4DE953B63538}" type="datetime1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71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380-511B-464A-ABB6-D392567D1485}" type="datetime1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9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B3AE-ED7A-4A2D-A6FF-C25DE811E277}" type="datetime1">
              <a:rPr lang="de-AT" smtClean="0"/>
              <a:t>03.02.2023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Symposium on Freeway and Tollway Operations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4052-A5A7-448F-B8EE-12DB80CEC092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12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FO">
  <a:themeElements>
    <a:clrScheme name="ISFO">
      <a:dk1>
        <a:srgbClr val="3559A5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D8D9D5"/>
      </a:accent2>
      <a:accent3>
        <a:srgbClr val="F20000"/>
      </a:accent3>
      <a:accent4>
        <a:srgbClr val="99D8F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T.pptx" id="{852839E2-D0F2-44E5-92EE-05B97D894524}" vid="{3C5E7B3F-A8D1-4192-83A7-06F70B05F7B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</Words>
  <Application>Microsoft Office PowerPoint</Application>
  <PresentationFormat>Breitbild</PresentationFormat>
  <Paragraphs>48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ISFO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Austriatech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Grubeck Nicole</dc:creator>
  <cp:lastModifiedBy>Grubeck Nicole</cp:lastModifiedBy>
  <cp:revision>30</cp:revision>
  <dcterms:created xsi:type="dcterms:W3CDTF">2022-01-13T14:26:02Z</dcterms:created>
  <dcterms:modified xsi:type="dcterms:W3CDTF">2023-02-03T07:15:12Z</dcterms:modified>
</cp:coreProperties>
</file>